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  <p:sldMasterId id="2147483692" r:id="rId3"/>
  </p:sldMasterIdLst>
  <p:notesMasterIdLst>
    <p:notesMasterId r:id="rId25"/>
  </p:notesMasterIdLst>
  <p:sldIdLst>
    <p:sldId id="672" r:id="rId4"/>
    <p:sldId id="696" r:id="rId5"/>
    <p:sldId id="699" r:id="rId6"/>
    <p:sldId id="697" r:id="rId7"/>
    <p:sldId id="592" r:id="rId8"/>
    <p:sldId id="708" r:id="rId9"/>
    <p:sldId id="676" r:id="rId10"/>
    <p:sldId id="702" r:id="rId11"/>
    <p:sldId id="704" r:id="rId12"/>
    <p:sldId id="651" r:id="rId13"/>
    <p:sldId id="703" r:id="rId14"/>
    <p:sldId id="709" r:id="rId15"/>
    <p:sldId id="713" r:id="rId16"/>
    <p:sldId id="710" r:id="rId17"/>
    <p:sldId id="711" r:id="rId18"/>
    <p:sldId id="712" r:id="rId19"/>
    <p:sldId id="700" r:id="rId20"/>
    <p:sldId id="574" r:id="rId21"/>
    <p:sldId id="654" r:id="rId22"/>
    <p:sldId id="656" r:id="rId23"/>
    <p:sldId id="698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CFB"/>
    <a:srgbClr val="FFEC9D"/>
    <a:srgbClr val="6666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79874" autoAdjust="0"/>
  </p:normalViewPr>
  <p:slideViewPr>
    <p:cSldViewPr snapToGrid="0">
      <p:cViewPr varScale="1">
        <p:scale>
          <a:sx n="107" d="100"/>
          <a:sy n="107" d="100"/>
        </p:scale>
        <p:origin x="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820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2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8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66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4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1729188"/>
            <a:ext cx="7758040" cy="878840"/>
          </a:xfrm>
        </p:spPr>
        <p:txBody>
          <a:bodyPr/>
          <a:lstStyle/>
          <a:p>
            <a:r>
              <a:rPr lang="en-US" altLang="zh-CN" dirty="0" err="1">
                <a:ea typeface="+mn-ea"/>
                <a:cs typeface="+mn-ea"/>
              </a:rPr>
              <a:t>AIoT</a:t>
            </a:r>
            <a:r>
              <a:rPr lang="zh-CN" altLang="en-US" dirty="0">
                <a:ea typeface="+mn-ea"/>
                <a:cs typeface="+mn-ea"/>
              </a:rPr>
              <a:t>与医疗（</a:t>
            </a:r>
            <a:r>
              <a:rPr lang="en-US" altLang="zh-CN" dirty="0" err="1">
                <a:ea typeface="+mn-ea"/>
                <a:cs typeface="+mn-ea"/>
              </a:rPr>
              <a:t>AIoMT</a:t>
            </a:r>
            <a:r>
              <a:rPr lang="zh-CN" altLang="en-US" dirty="0">
                <a:ea typeface="+mn-ea"/>
                <a:cs typeface="+mn-ea"/>
              </a:rPr>
              <a:t>）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60400" y="4907562"/>
            <a:ext cx="3638468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演讲者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58121124 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张博彦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E8EC88-96E6-B767-580E-2C3C3113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4" y="2674153"/>
            <a:ext cx="10497089" cy="14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研究目标与过程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Research objectives And Processes 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研究目标与过程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FDE5C6-687F-CA13-CCA3-4090369E7F9E}"/>
              </a:ext>
            </a:extLst>
          </p:cNvPr>
          <p:cNvSpPr txBox="1"/>
          <p:nvPr/>
        </p:nvSpPr>
        <p:spPr>
          <a:xfrm>
            <a:off x="601024" y="1306999"/>
            <a:ext cx="11244613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+mn-ea"/>
              </a:rPr>
              <a:t>本篇论文的目标：</a:t>
            </a:r>
            <a:endParaRPr lang="en-US" altLang="zh-CN" sz="3200" b="1" dirty="0">
              <a:latin typeface="+mn-ea"/>
            </a:endParaRPr>
          </a:p>
          <a:p>
            <a:endParaRPr lang="zh-CN" altLang="en-US" sz="2000" dirty="0"/>
          </a:p>
          <a:p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、建立中医智慧医疗系统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、通过AIoT技术采集患者体温。采用D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微控制器和热敏电阻传感元件测量温度，然后通过神经网络（CNN）学习电阻与温度之间的关系。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、采用AIoT技术采集患者心率。AD</a:t>
            </a:r>
            <a:r>
              <a:rPr lang="en-US" altLang="zh-CN" sz="2000" dirty="0">
                <a:latin typeface="+mn-ea"/>
              </a:rPr>
              <a:t>8232</a:t>
            </a:r>
            <a:r>
              <a:rPr lang="zh-CN" altLang="en-US" sz="2000" dirty="0">
                <a:latin typeface="+mn-ea"/>
              </a:rPr>
              <a:t>生物医学传感器和D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微控制器用于测量心电图。采用递归神经网络（RNN）对波进行滤波，根据R波计算心率。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、构建手机APP，从云平台读取物联网数据（体温和心率）。对患者舌部拍照，设置五层脉象诊断患者数据，构建患者问诊数据。这些信息最终可以通过自己编写的手机APP上传到云端。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、智能医疗系统可以进行辨证治疗，最终提供初步的治疗建议。</a:t>
            </a:r>
          </a:p>
        </p:txBody>
      </p:sp>
    </p:spTree>
    <p:extLst>
      <p:ext uri="{BB962C8B-B14F-4D97-AF65-F5344CB8AC3E}">
        <p14:creationId xmlns:p14="http://schemas.microsoft.com/office/powerpoint/2010/main" val="114058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研究目标与过程</a:t>
            </a:r>
            <a:r>
              <a:rPr lang="en-US" altLang="zh-CN" dirty="0"/>
              <a:t>——</a:t>
            </a:r>
            <a:r>
              <a:rPr lang="zh-CN" altLang="en-US" dirty="0"/>
              <a:t>利用</a:t>
            </a:r>
            <a:r>
              <a:rPr lang="en-US" altLang="zh-CN" dirty="0" err="1"/>
              <a:t>AIoT</a:t>
            </a:r>
            <a:r>
              <a:rPr lang="zh-CN" altLang="en-US" dirty="0"/>
              <a:t>技术测量患者体温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AECC4-F519-670D-A360-4CC0393D5DAE}"/>
              </a:ext>
            </a:extLst>
          </p:cNvPr>
          <p:cNvSpPr txBox="1"/>
          <p:nvPr/>
        </p:nvSpPr>
        <p:spPr>
          <a:xfrm>
            <a:off x="660400" y="1205345"/>
            <a:ext cx="65254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、建立</a:t>
            </a:r>
            <a:r>
              <a:rPr lang="en-US" altLang="zh-CN" dirty="0" err="1"/>
              <a:t>AIoT</a:t>
            </a:r>
            <a:r>
              <a:rPr lang="zh-CN" altLang="en-US" dirty="0"/>
              <a:t>电路相关材料包括</a:t>
            </a:r>
            <a:r>
              <a:rPr lang="en-US" altLang="zh-CN" dirty="0"/>
              <a:t>D1</a:t>
            </a:r>
            <a:r>
              <a:rPr lang="zh-CN" altLang="en-US" dirty="0"/>
              <a:t>微型单片机（包含 </a:t>
            </a:r>
            <a:r>
              <a:rPr lang="en-US" altLang="zh-CN" dirty="0"/>
              <a:t>ESP8266</a:t>
            </a:r>
            <a:r>
              <a:rPr lang="zh-CN" altLang="en-US" dirty="0"/>
              <a:t>模块、</a:t>
            </a:r>
            <a:r>
              <a:rPr lang="en-US" altLang="zh-CN" dirty="0" err="1"/>
              <a:t>canonline</a:t>
            </a:r>
            <a:r>
              <a:rPr lang="en-US" altLang="zh-CN" dirty="0"/>
              <a:t> </a:t>
            </a:r>
            <a:r>
              <a:rPr lang="en-US" altLang="zh-CN" dirty="0" err="1"/>
              <a:t>wifi</a:t>
            </a:r>
            <a:r>
              <a:rPr lang="zh-CN" altLang="en-US" dirty="0"/>
              <a:t>网络）、</a:t>
            </a:r>
            <a:r>
              <a:rPr lang="en-US" altLang="zh-CN" dirty="0"/>
              <a:t>NTC </a:t>
            </a:r>
            <a:r>
              <a:rPr lang="zh-CN" altLang="en-US" dirty="0"/>
              <a:t>热敏电阻、</a:t>
            </a:r>
            <a:r>
              <a:rPr lang="en-US" altLang="zh-CN" dirty="0"/>
              <a:t>10kΩ</a:t>
            </a:r>
            <a:r>
              <a:rPr lang="zh-CN" altLang="en-US" dirty="0"/>
              <a:t>电阻。泄放电路由</a:t>
            </a:r>
            <a:r>
              <a:rPr lang="en-US" altLang="zh-CN" dirty="0"/>
              <a:t>NTC</a:t>
            </a:r>
            <a:r>
              <a:rPr lang="zh-CN" altLang="en-US" dirty="0"/>
              <a:t>热敏电阻和</a:t>
            </a:r>
            <a:r>
              <a:rPr lang="en-US" altLang="zh-CN" dirty="0"/>
              <a:t>10 </a:t>
            </a:r>
            <a:r>
              <a:rPr lang="en-US" altLang="zh-CN" dirty="0" err="1"/>
              <a:t>kΩ</a:t>
            </a:r>
            <a:r>
              <a:rPr lang="zh-CN" altLang="en-US" dirty="0"/>
              <a:t>电阻组成。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、编写手机</a:t>
            </a:r>
            <a:r>
              <a:rPr lang="en-US" altLang="zh-CN" dirty="0"/>
              <a:t>APP</a:t>
            </a:r>
            <a:r>
              <a:rPr lang="zh-CN" altLang="en-US" dirty="0"/>
              <a:t>与单片机进行实时通讯。用耳温计测量体温，同时记录</a:t>
            </a:r>
            <a:r>
              <a:rPr lang="en-US" altLang="zh-CN" dirty="0"/>
              <a:t>10kΩ</a:t>
            </a:r>
            <a:r>
              <a:rPr lang="zh-CN" altLang="en-US" dirty="0"/>
              <a:t>电阻的分压。同时，使用</a:t>
            </a:r>
            <a:r>
              <a:rPr lang="en-US" altLang="zh-CN" dirty="0"/>
              <a:t>HTTP</a:t>
            </a:r>
            <a:r>
              <a:rPr lang="zh-CN" altLang="en-US" dirty="0"/>
              <a:t>协议来处理交互式通信的数据传输。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、建立神经网络系统：我们使用双层</a:t>
            </a:r>
            <a:r>
              <a:rPr lang="en-US" altLang="zh-CN" dirty="0"/>
              <a:t>CNN</a:t>
            </a:r>
            <a:r>
              <a:rPr lang="zh-CN" altLang="en-US" dirty="0"/>
              <a:t>网络来学习电阻和温度之间的关系。由于在热敏电阻和温度之间存在非线性关系，因此使用双层神经网络进行深度学习。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F7632B-5F98-088F-6EC0-EFFD67C95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6"/>
          <a:stretch/>
        </p:blipFill>
        <p:spPr>
          <a:xfrm>
            <a:off x="7233392" y="1059615"/>
            <a:ext cx="4735480" cy="21882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9D0482-11CB-68E8-609F-8226370D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891" y="3414087"/>
            <a:ext cx="4724805" cy="30966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1C9B5D-2A6B-04F0-79C4-3DF56856B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935" y="4344666"/>
            <a:ext cx="7266130" cy="24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研究目标与过程</a:t>
            </a:r>
            <a:r>
              <a:rPr lang="en-US" altLang="zh-CN" dirty="0"/>
              <a:t>——</a:t>
            </a:r>
            <a:r>
              <a:rPr lang="zh-CN" altLang="en-US" dirty="0"/>
              <a:t>利用</a:t>
            </a:r>
            <a:r>
              <a:rPr lang="en-US" altLang="zh-CN" dirty="0" err="1"/>
              <a:t>AIoT</a:t>
            </a:r>
            <a:r>
              <a:rPr lang="zh-CN" altLang="en-US" dirty="0"/>
              <a:t>技术测量患者体温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AECC4-F519-670D-A360-4CC0393D5DAE}"/>
              </a:ext>
            </a:extLst>
          </p:cNvPr>
          <p:cNvSpPr txBox="1"/>
          <p:nvPr/>
        </p:nvSpPr>
        <p:spPr>
          <a:xfrm>
            <a:off x="660400" y="1205345"/>
            <a:ext cx="6525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、将测量数据实时上传到云端，实现</a:t>
            </a:r>
            <a:r>
              <a:rPr lang="en-US" altLang="zh-CN" dirty="0" err="1"/>
              <a:t>AIoMT</a:t>
            </a:r>
            <a:r>
              <a:rPr lang="zh-CN" altLang="en-US" dirty="0"/>
              <a:t>系统。由于我们记录的数据是结构化数据，在云端使用</a:t>
            </a:r>
            <a:r>
              <a:rPr lang="en-US" altLang="zh-CN" dirty="0"/>
              <a:t>PHP</a:t>
            </a:r>
            <a:r>
              <a:rPr lang="zh-CN" altLang="en-US" dirty="0"/>
              <a:t>配合</a:t>
            </a:r>
            <a:r>
              <a:rPr lang="en-US" altLang="zh-CN" dirty="0" err="1"/>
              <a:t>mySQL</a:t>
            </a:r>
            <a:r>
              <a:rPr lang="zh-CN" altLang="en-US" dirty="0"/>
              <a:t>数据库接收，不使用</a:t>
            </a:r>
            <a:r>
              <a:rPr lang="en-US" altLang="zh-CN" dirty="0"/>
              <a:t>Spark</a:t>
            </a:r>
            <a:r>
              <a:rPr lang="zh-CN" altLang="en-US" dirty="0"/>
              <a:t>或</a:t>
            </a:r>
            <a:r>
              <a:rPr lang="en-US" altLang="zh-CN" dirty="0"/>
              <a:t>MongoDB</a:t>
            </a:r>
            <a:r>
              <a:rPr lang="zh-CN" altLang="en-US" dirty="0"/>
              <a:t>数据库。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3207C3-B44A-4C7C-E300-93DF9F2948E6}"/>
              </a:ext>
            </a:extLst>
          </p:cNvPr>
          <p:cNvSpPr txBox="1"/>
          <p:nvPr/>
        </p:nvSpPr>
        <p:spPr>
          <a:xfrm>
            <a:off x="660400" y="2410691"/>
            <a:ext cx="971430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0D0D0D"/>
                </a:solidFill>
                <a:highlight>
                  <a:srgbClr val="FDFCFB"/>
                </a:highlight>
                <a:latin typeface="+mn-ea"/>
              </a:rPr>
              <a:t>1</a:t>
            </a:r>
            <a:r>
              <a:rPr lang="zh-CN" altLang="en-US" sz="2000" b="1" dirty="0">
                <a:solidFill>
                  <a:srgbClr val="0D0D0D"/>
                </a:solidFill>
                <a:highlight>
                  <a:srgbClr val="FDFCFB"/>
                </a:highlight>
                <a:latin typeface="+mn-ea"/>
              </a:rPr>
              <a:t>、</a:t>
            </a:r>
            <a:r>
              <a:rPr lang="zh-CN" altLang="en-US" sz="2000" b="1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适用性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: 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如果数据量不是特别大，并且对事务性操作和数据一致性要求较高，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MySQL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可能是更适合的选择。相比之下，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Spark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和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MongoDB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通常更适用于处理大规模数据，并且更偏向于分布式和非结构化数据的处理。</a:t>
            </a:r>
            <a:endParaRPr lang="en-US" altLang="zh-CN" sz="2000" b="0" i="0" dirty="0">
              <a:solidFill>
                <a:srgbClr val="0D0D0D"/>
              </a:solidFill>
              <a:effectLst/>
              <a:highlight>
                <a:srgbClr val="FDFCFB"/>
              </a:highlight>
              <a:latin typeface="+mn-ea"/>
            </a:endParaRPr>
          </a:p>
          <a:p>
            <a:pPr algn="l"/>
            <a:endParaRPr lang="en-US" altLang="zh-CN" sz="2000" b="0" i="0" dirty="0">
              <a:solidFill>
                <a:srgbClr val="0D0D0D"/>
              </a:solidFill>
              <a:effectLst/>
              <a:highlight>
                <a:srgbClr val="FDFCFB"/>
              </a:highlight>
              <a:latin typeface="+mn-ea"/>
            </a:endParaRPr>
          </a:p>
          <a:p>
            <a:r>
              <a:rPr lang="en-US" altLang="zh-CN" sz="2000" b="1" dirty="0">
                <a:solidFill>
                  <a:srgbClr val="0D0D0D"/>
                </a:solidFill>
                <a:highlight>
                  <a:srgbClr val="FDFCFB"/>
                </a:highlight>
                <a:latin typeface="+mn-ea"/>
              </a:rPr>
              <a:t>2</a:t>
            </a:r>
            <a:r>
              <a:rPr lang="zh-CN" altLang="en-US" sz="2000" b="1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、成本考量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: PHP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和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MySQL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通常是成本较低的解决方案，特别是对于小型或中型项目而言。与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Spark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或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MongoDB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相比，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PHP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和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MySQL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的部署和运营成本可能更为经济实惠。</a:t>
            </a:r>
          </a:p>
          <a:p>
            <a:pPr algn="l"/>
            <a:endParaRPr lang="zh-CN" altLang="en-US" sz="2000" b="0" i="0" dirty="0">
              <a:solidFill>
                <a:srgbClr val="0D0D0D"/>
              </a:solidFill>
              <a:effectLst/>
              <a:highlight>
                <a:srgbClr val="FDFCFB"/>
              </a:highlight>
              <a:latin typeface="+mn-ea"/>
            </a:endParaRPr>
          </a:p>
          <a:p>
            <a:pPr algn="l"/>
            <a:r>
              <a:rPr lang="en-US" altLang="zh-CN" sz="2000" b="1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3</a:t>
            </a:r>
            <a:r>
              <a:rPr lang="zh-CN" altLang="en-US" sz="2000" b="1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、性能要求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: 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虽然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Spark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和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MongoDB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在处理大规模数据时可能更具性能优势，但对于小规模或中规模的应用程序而言，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PHP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和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MySQL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DFCFB"/>
                </a:highlight>
                <a:latin typeface="+mn-ea"/>
              </a:rPr>
              <a:t>提供的性能可能已经足够满足需求。在这种情况下，选择更简单的技术栈可能更合理。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467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研究目标与过程</a:t>
            </a:r>
            <a:r>
              <a:rPr lang="en-US" altLang="zh-CN" dirty="0"/>
              <a:t>——</a:t>
            </a:r>
            <a:r>
              <a:rPr lang="zh-CN" altLang="en-US" sz="2000">
                <a:latin typeface="+mn-ea"/>
              </a:rPr>
              <a:t>采用AIoT技术采集患者心率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FC3C41-B67A-70CF-9E24-1AB4DC883882}"/>
              </a:ext>
            </a:extLst>
          </p:cNvPr>
          <p:cNvSpPr txBox="1"/>
          <p:nvPr/>
        </p:nvSpPr>
        <p:spPr>
          <a:xfrm>
            <a:off x="754083" y="1454727"/>
            <a:ext cx="71251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、建立</a:t>
            </a:r>
            <a:r>
              <a:rPr lang="en-US" altLang="zh-CN" dirty="0" err="1"/>
              <a:t>AIoT</a:t>
            </a:r>
            <a:r>
              <a:rPr lang="en-US" altLang="zh-CN" dirty="0"/>
              <a:t> </a:t>
            </a:r>
            <a:r>
              <a:rPr lang="zh-CN" altLang="en-US" dirty="0"/>
              <a:t>电路：相关材料包括</a:t>
            </a:r>
            <a:r>
              <a:rPr lang="en-US" altLang="zh-CN" dirty="0"/>
              <a:t>D1</a:t>
            </a:r>
            <a:r>
              <a:rPr lang="zh-CN" altLang="en-US" dirty="0"/>
              <a:t>微控制器、</a:t>
            </a:r>
            <a:r>
              <a:rPr lang="en-US" altLang="zh-CN" dirty="0"/>
              <a:t>AD8232</a:t>
            </a:r>
            <a:r>
              <a:rPr lang="zh-CN" altLang="en-US" dirty="0"/>
              <a:t>生物医学传感器和三个电极贴片，分别贴在左手、右手和左脚上，形成艾因托芬三角形。 </a:t>
            </a:r>
            <a:endParaRPr lang="en-US" altLang="zh-CN" dirty="0"/>
          </a:p>
          <a:p>
            <a:r>
              <a:rPr lang="en-US" altLang="zh-CN" dirty="0"/>
              <a:t>AD8232</a:t>
            </a:r>
            <a:r>
              <a:rPr lang="zh-CN" altLang="en-US" dirty="0"/>
              <a:t>生物医学传感器有一个内置的滤波器来滤除一些噪声，但我们还使用递归神经网络（</a:t>
            </a:r>
            <a:r>
              <a:rPr lang="en-US" altLang="zh-CN" dirty="0"/>
              <a:t>RNN</a:t>
            </a:r>
            <a:r>
              <a:rPr lang="zh-CN" altLang="en-US" dirty="0"/>
              <a:t>）来滤除噪声，因为</a:t>
            </a:r>
            <a:r>
              <a:rPr lang="en-US" altLang="zh-CN" dirty="0"/>
              <a:t>RNN</a:t>
            </a:r>
            <a:r>
              <a:rPr lang="zh-CN" altLang="en-US" dirty="0"/>
              <a:t>会记住之前的波形，然后使用最新的加权平均波形，因此</a:t>
            </a:r>
            <a:r>
              <a:rPr lang="zh-CN" altLang="en-US" b="1" dirty="0"/>
              <a:t>最终的波形会很平滑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、测得心电图为 </a:t>
            </a:r>
            <a:r>
              <a:rPr lang="en-US" altLang="zh-CN" dirty="0"/>
              <a:t>PQRST</a:t>
            </a:r>
            <a:r>
              <a:rPr lang="zh-CN" altLang="en-US" dirty="0"/>
              <a:t>波，</a:t>
            </a:r>
            <a:r>
              <a:rPr lang="en-US" altLang="zh-CN" dirty="0"/>
              <a:t>R</a:t>
            </a:r>
            <a:r>
              <a:rPr lang="zh-CN" altLang="en-US" dirty="0"/>
              <a:t>波振幅最高。心率计算为低于</a:t>
            </a:r>
            <a:r>
              <a:rPr lang="en-US" altLang="zh-CN" dirty="0"/>
              <a:t>10</a:t>
            </a:r>
            <a:r>
              <a:rPr lang="zh-CN" altLang="en-US" dirty="0"/>
              <a:t>次心跳的</a:t>
            </a:r>
            <a:r>
              <a:rPr lang="en-US" altLang="zh-CN" dirty="0"/>
              <a:t>R</a:t>
            </a:r>
            <a:r>
              <a:rPr lang="zh-CN" altLang="en-US" dirty="0"/>
              <a:t>波之间的平均时间间隔。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、实时测量数据上传至云端。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9B1C3E-7E89-740D-62A8-F680C357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387" y="3753105"/>
            <a:ext cx="5826610" cy="29984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895B4A-D65D-5CE1-5767-BCE8D246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278" y="951363"/>
            <a:ext cx="3705349" cy="40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0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研究目标与过程</a:t>
            </a:r>
            <a:r>
              <a:rPr lang="en-US" altLang="zh-CN" dirty="0"/>
              <a:t>——</a:t>
            </a:r>
            <a:r>
              <a:rPr lang="zh-CN" altLang="en-US" dirty="0"/>
              <a:t>建立中医移动</a:t>
            </a:r>
            <a:r>
              <a:rPr lang="en-US" altLang="zh-CN" dirty="0"/>
              <a:t>APP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A08712-4176-CB53-A339-1020EB3FBC79}"/>
              </a:ext>
            </a:extLst>
          </p:cNvPr>
          <p:cNvSpPr txBox="1"/>
          <p:nvPr/>
        </p:nvSpPr>
        <p:spPr>
          <a:xfrm>
            <a:off x="660401" y="1181594"/>
            <a:ext cx="6019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、连接云平台物联网数据库单元：建立</a:t>
            </a:r>
            <a:r>
              <a:rPr lang="en-US" altLang="zh-CN" dirty="0"/>
              <a:t>TCM</a:t>
            </a:r>
            <a:r>
              <a:rPr lang="zh-CN" altLang="en-US" dirty="0"/>
              <a:t>手机</a:t>
            </a:r>
            <a:r>
              <a:rPr lang="en-US" altLang="zh-CN" dirty="0"/>
              <a:t>APP</a:t>
            </a:r>
            <a:r>
              <a:rPr lang="zh-CN" altLang="en-US" dirty="0"/>
              <a:t>，从云平台读取物联网数据（体温、心率）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、脉诊单元：中医</a:t>
            </a:r>
            <a:r>
              <a:rPr lang="en-US" altLang="zh-CN" dirty="0"/>
              <a:t>APP</a:t>
            </a:r>
            <a:r>
              <a:rPr lang="zh-CN" altLang="en-US" dirty="0"/>
              <a:t>会记录患者不同日期的舌象、脉象、问诊、形貌观察等医疗信息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、查询单位：该单元将询问有关患者具体症状的许多问题。它询问各种身体症状的特征，然后将患者分类为某些综合症。</a:t>
            </a:r>
            <a:endParaRPr lang="en-US" altLang="zh-CN" dirty="0"/>
          </a:p>
          <a:p>
            <a:r>
              <a:rPr lang="zh-CN" altLang="en-US" dirty="0"/>
              <a:t>基于沈少功博士的辨证方法。对传统的十问证候分类进行改进，将虚证分为四类，实证分为八类，兼杂证分为八类。每一类为一个最小单位，每个单位都有对应的病证。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1BF39F-0E3C-089B-A0A9-5AFB9970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42" y="860960"/>
            <a:ext cx="4199564" cy="33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3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研究目标与过程</a:t>
            </a:r>
            <a:r>
              <a:rPr lang="en-US" altLang="zh-CN" dirty="0"/>
              <a:t>——</a:t>
            </a:r>
            <a:r>
              <a:rPr lang="zh-CN" altLang="en-US" dirty="0"/>
              <a:t>建立中医移动</a:t>
            </a:r>
            <a:r>
              <a:rPr lang="en-US" altLang="zh-CN" dirty="0"/>
              <a:t>APP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29C549-4B1A-A00A-8307-87B6664C1715}"/>
              </a:ext>
            </a:extLst>
          </p:cNvPr>
          <p:cNvSpPr txBox="1"/>
          <p:nvPr/>
        </p:nvSpPr>
        <p:spPr>
          <a:xfrm>
            <a:off x="890649" y="1870364"/>
            <a:ext cx="6483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、舌诊单元：舌诊单元可设定舌质的品质及舌尖、中、底、侧面的舌苔特征，也可以直接拍摄患者的舌头。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、智能分析单元：该系统可以根据上述单元的各种患者数据进行初步辨证治疗，并提供初步治疗建议。</a:t>
            </a:r>
            <a:endParaRPr lang="en-US" altLang="zh-CN" dirty="0"/>
          </a:p>
          <a:p>
            <a:r>
              <a:rPr lang="zh-CN" altLang="en-US" dirty="0"/>
              <a:t>有两种处方建议方案可供选择：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）基于沈少功医生的辨证分型方法。在询问单元和舌诊单元设置后即可给出处方建议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）按照药王脉脉法在脉象单元中设置五层脉后，即可自动给出第二个处方建议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3BAD93-FFD1-D407-D085-B8908EF0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456" y="1007799"/>
            <a:ext cx="3981236" cy="33897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75AB51-9855-B0C0-46F5-10291DFDF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9" t="4953" r="5522" b="4546"/>
          <a:stretch/>
        </p:blipFill>
        <p:spPr>
          <a:xfrm>
            <a:off x="8562110" y="2308288"/>
            <a:ext cx="2422830" cy="41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研究成果与不足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7E7E3D-C5EC-4CAF-9EDC-070CDAEC4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Research results and shortcomings 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研究成果与不足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F53791-8AEE-4BFC-887A-48D406D47CD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2A5561-F08B-0C48-8C45-30AD2EBC4AEA}"/>
              </a:ext>
            </a:extLst>
          </p:cNvPr>
          <p:cNvSpPr txBox="1"/>
          <p:nvPr/>
        </p:nvSpPr>
        <p:spPr>
          <a:xfrm>
            <a:off x="660400" y="1003464"/>
            <a:ext cx="79017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n-ea"/>
              </a:rPr>
              <a:t>成果：</a:t>
            </a:r>
            <a:endParaRPr lang="en-US" altLang="zh-CN" sz="3200" b="1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、中医智慧医疗的初步研究，总体架构已经成功构建。系统能够采集患者的生理参数、症状及各种诊断数据，上传至云端数据库进行电子病历存储。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、医生可以随时查阅患者信息，并通过智能分析获得推荐的治疗方案，为临床处方提供参考。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sz="3200" b="1" dirty="0">
                <a:latin typeface="+mn-ea"/>
              </a:rPr>
              <a:t>不足：</a:t>
            </a:r>
            <a:endParaRPr lang="en-US" altLang="zh-CN" sz="3200" b="1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、人工智能广泛应用于许多需要大量知识的领域。在西方医学中，人工智能在医学图像识别方面的准确率高于人类识别的准确率。而在中医中，数据库所储存的知识仍旧不够充分，需要后续收集更多的数据。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、中医在发展智慧医疗的过程中，不可避免地会遇到如何准确识别脉诊和舌诊的问题。目前的脉诊仪器还不如老医生手指把脉那么准确。</a:t>
            </a:r>
          </a:p>
        </p:txBody>
      </p:sp>
    </p:spTree>
    <p:extLst>
      <p:ext uri="{BB962C8B-B14F-4D97-AF65-F5344CB8AC3E}">
        <p14:creationId xmlns:p14="http://schemas.microsoft.com/office/powerpoint/2010/main" val="1173476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0A25D-54A2-47A7-A1D9-67F510519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参考文献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53616C-FAE8-48CF-AF77-95D7660B3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spc="400" dirty="0">
                <a:solidFill>
                  <a:prstClr val="white">
                    <a:lumMod val="75000"/>
                  </a:prstClr>
                </a:solidFill>
                <a:cs typeface="+mn-ea"/>
              </a:rPr>
              <a:t>Relevant Reference</a:t>
            </a:r>
            <a:endParaRPr lang="en-US" altLang="zh-CN" sz="1000" spc="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CD82FA-1034-4F70-A81D-13F4339A0A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95657" y="138513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700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论文背景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38400" y="1999850"/>
            <a:ext cx="318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AIoMT</a:t>
            </a: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的基础架构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061627" y="3114040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研究</a:t>
            </a: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目标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与过程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7993578" y="4299861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研究成果与不足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97B91D5-B02D-4734-9981-738048E4C02E}"/>
              </a:ext>
            </a:extLst>
          </p:cNvPr>
          <p:cNvSpPr txBox="1"/>
          <p:nvPr/>
        </p:nvSpPr>
        <p:spPr>
          <a:xfrm>
            <a:off x="7565045" y="555599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参考文献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95300" y="2024982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0076" y="3175121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323101" y="4325260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368954" y="4371113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446761" y="4491401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5835053" y="5555991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36527" y="2523070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130955" y="3637260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DF40EF1-8682-4D85-BC46-F75C7421A2D4}"/>
              </a:ext>
            </a:extLst>
          </p:cNvPr>
          <p:cNvCxnSpPr>
            <a:cxnSpLocks/>
          </p:cNvCxnSpPr>
          <p:nvPr/>
        </p:nvCxnSpPr>
        <p:spPr>
          <a:xfrm flipV="1">
            <a:off x="6823968" y="607696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062906" y="482083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30955" y="1906625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274232" y="3021355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206183" y="4203515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BB131B1-89FD-419C-A283-B54E11130924}"/>
              </a:ext>
            </a:extLst>
          </p:cNvPr>
          <p:cNvGrpSpPr/>
          <p:nvPr/>
        </p:nvGrpSpPr>
        <p:grpSpPr>
          <a:xfrm>
            <a:off x="6880535" y="5453681"/>
            <a:ext cx="817163" cy="732782"/>
            <a:chOff x="7575067" y="5453681"/>
            <a:chExt cx="817163" cy="732782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FD09DCA-4A6D-4717-AB3F-A4E4613F8ADF}"/>
                </a:ext>
              </a:extLst>
            </p:cNvPr>
            <p:cNvSpPr txBox="1"/>
            <p:nvPr/>
          </p:nvSpPr>
          <p:spPr>
            <a:xfrm>
              <a:off x="7575067" y="547857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62A8A23-6662-4E4F-A685-481CB831020C}"/>
                </a:ext>
              </a:extLst>
            </p:cNvPr>
            <p:cNvSpPr txBox="1"/>
            <p:nvPr/>
          </p:nvSpPr>
          <p:spPr>
            <a:xfrm>
              <a:off x="7592006" y="545368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87D40A7-0777-4476-A14D-86544C527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A56575-F072-49D2-A3F8-5CDC23BF883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05A0F8-BA2D-4495-9057-6E55D72C92D0}"/>
              </a:ext>
            </a:extLst>
          </p:cNvPr>
          <p:cNvSpPr txBox="1"/>
          <p:nvPr/>
        </p:nvSpPr>
        <p:spPr>
          <a:xfrm>
            <a:off x="1171039" y="1562777"/>
            <a:ext cx="95910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ea typeface="+mj-ea"/>
              </a:rPr>
              <a:t>C. -C. Wei, C. -W. Chen and L. -C. Hung, "Establish a smart healthcare system with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ea typeface="+mj-ea"/>
              </a:rPr>
              <a:t>AIoT</a:t>
            </a:r>
            <a:r>
              <a:rPr lang="en-US" altLang="zh-CN" dirty="0">
                <a:solidFill>
                  <a:srgbClr val="333333"/>
                </a:solidFill>
                <a:ea typeface="+mj-ea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ea typeface="+mj-ea"/>
              </a:rPr>
              <a:t>for Chinese Medicine," </a:t>
            </a:r>
            <a:r>
              <a:rPr lang="en-US" altLang="zh-CN" b="0" i="1" dirty="0">
                <a:solidFill>
                  <a:srgbClr val="333333"/>
                </a:solidFill>
                <a:effectLst/>
                <a:ea typeface="+mj-ea"/>
              </a:rPr>
              <a:t>2022 10th International Conference on Orange Technology (ICOT)</a:t>
            </a:r>
            <a:r>
              <a:rPr lang="en-US" altLang="zh-CN" b="0" i="0" dirty="0">
                <a:solidFill>
                  <a:srgbClr val="333333"/>
                </a:solidFill>
                <a:effectLst/>
                <a:ea typeface="+mj-ea"/>
              </a:rPr>
              <a:t>, Shanghai, China, 2022, pp. 1-5,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ea typeface="+mj-ea"/>
              </a:rPr>
              <a:t>doi</a:t>
            </a:r>
            <a:r>
              <a:rPr lang="en-US" altLang="zh-CN" b="0" i="0" dirty="0">
                <a:solidFill>
                  <a:srgbClr val="333333"/>
                </a:solidFill>
                <a:effectLst/>
                <a:ea typeface="+mj-ea"/>
              </a:rPr>
              <a:t>: 10.1109/ICOT56925.2022.10008112.</a:t>
            </a:r>
            <a:endParaRPr lang="zh-CN" altLang="zh-CN" kern="100" dirty="0"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11AAFE-3A82-4E4B-A8F1-4545E4A94667}"/>
              </a:ext>
            </a:extLst>
          </p:cNvPr>
          <p:cNvSpPr txBox="1"/>
          <p:nvPr/>
        </p:nvSpPr>
        <p:spPr>
          <a:xfrm>
            <a:off x="660400" y="2773741"/>
            <a:ext cx="68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2</a:t>
            </a:r>
            <a:r>
              <a:rPr lang="zh-CN" altLang="en-US" kern="100" dirty="0">
                <a:latin typeface="+mn-ea"/>
              </a:rPr>
              <a:t>］</a:t>
            </a:r>
            <a:endParaRPr lang="en-US" altLang="zh-CN" kern="100" dirty="0">
              <a:latin typeface="+mn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0179308-6D8D-45D3-8250-FEAD6A2F6B1B}"/>
              </a:ext>
            </a:extLst>
          </p:cNvPr>
          <p:cNvCxnSpPr/>
          <p:nvPr/>
        </p:nvCxnSpPr>
        <p:spPr>
          <a:xfrm>
            <a:off x="810260" y="2485253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F9D301F-A0CD-49B2-AC3C-06F81B8EAB4C}"/>
              </a:ext>
            </a:extLst>
          </p:cNvPr>
          <p:cNvCxnSpPr/>
          <p:nvPr/>
        </p:nvCxnSpPr>
        <p:spPr>
          <a:xfrm>
            <a:off x="821693" y="3581922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4AB26A-521B-4A78-8F00-E4FBDE9C7A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F35A44-51B8-939A-4572-2D4FFCE79EFA}"/>
              </a:ext>
            </a:extLst>
          </p:cNvPr>
          <p:cNvSpPr txBox="1"/>
          <p:nvPr/>
        </p:nvSpPr>
        <p:spPr>
          <a:xfrm>
            <a:off x="660400" y="1569555"/>
            <a:ext cx="61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1</a:t>
            </a:r>
            <a:r>
              <a:rPr lang="zh-CN" altLang="en-US" kern="100" dirty="0">
                <a:latin typeface="+mn-ea"/>
              </a:rPr>
              <a:t>］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B6ECCC-CB6A-7DC9-AC74-E7A31E9918BC}"/>
              </a:ext>
            </a:extLst>
          </p:cNvPr>
          <p:cNvSpPr txBox="1"/>
          <p:nvPr/>
        </p:nvSpPr>
        <p:spPr>
          <a:xfrm>
            <a:off x="1216933" y="2772888"/>
            <a:ext cx="769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ChienYuan</a:t>
            </a:r>
            <a:r>
              <a:rPr lang="en-US" altLang="zh-CN" dirty="0"/>
              <a:t> Chen , Handouts for technical operation of </a:t>
            </a:r>
            <a:r>
              <a:rPr lang="en-US" altLang="zh-CN" dirty="0" err="1"/>
              <a:t>Yaowangmai</a:t>
            </a:r>
            <a:r>
              <a:rPr lang="en-US" altLang="zh-CN" dirty="0"/>
              <a:t> pulse method, Tainan, Taiwan, </a:t>
            </a:r>
            <a:r>
              <a:rPr lang="en-US" altLang="zh-CN" dirty="0" err="1"/>
              <a:t>YaoHuang</a:t>
            </a:r>
            <a:r>
              <a:rPr lang="en-US" altLang="zh-CN" dirty="0"/>
              <a:t> Academic Press, 2012:5-50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74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503" y="1869833"/>
            <a:ext cx="5798382" cy="1811517"/>
          </a:xfrm>
        </p:spPr>
        <p:txBody>
          <a:bodyPr/>
          <a:lstStyle/>
          <a:p>
            <a:r>
              <a:rPr lang="zh-CN" altLang="en-US" dirty="0"/>
              <a:t>欢迎老师和各位同学的批评指正！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7C0CDE-6CC9-45A4-8B54-AB80B2EA7DEA}"/>
              </a:ext>
            </a:extLst>
          </p:cNvPr>
          <p:cNvSpPr/>
          <p:nvPr/>
        </p:nvSpPr>
        <p:spPr>
          <a:xfrm>
            <a:off x="667503" y="4902156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演讲人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张博彦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论文背景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Paper Background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论文背景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446BCB-5036-180D-61C3-5F6B1E367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996749"/>
            <a:ext cx="4253051" cy="223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8D8E7CA2-40CC-DE4B-93E9-8CBE8BE21902}"/>
              </a:ext>
            </a:extLst>
          </p:cNvPr>
          <p:cNvSpPr txBox="1"/>
          <p:nvPr/>
        </p:nvSpPr>
        <p:spPr>
          <a:xfrm>
            <a:off x="5201393" y="1278423"/>
            <a:ext cx="2416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物联网</a:t>
            </a:r>
            <a:endParaRPr lang="en-US" altLang="zh-CN" sz="3200" dirty="0">
              <a:latin typeface="+mn-ea"/>
            </a:endParaRPr>
          </a:p>
          <a:p>
            <a:endParaRPr lang="en-US" altLang="zh-CN" sz="3200" dirty="0">
              <a:latin typeface="+mn-ea"/>
            </a:endParaRPr>
          </a:p>
          <a:p>
            <a:r>
              <a:rPr lang="zh-CN" altLang="en-US" sz="3200" dirty="0">
                <a:latin typeface="+mn-ea"/>
              </a:rPr>
              <a:t>大数据分析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EB063B4-84BB-2D05-49FE-F6B4328EB2FC}"/>
              </a:ext>
            </a:extLst>
          </p:cNvPr>
          <p:cNvSpPr txBox="1"/>
          <p:nvPr/>
        </p:nvSpPr>
        <p:spPr>
          <a:xfrm>
            <a:off x="8478980" y="1590416"/>
            <a:ext cx="3129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医疗保健系统</a:t>
            </a:r>
            <a:endParaRPr lang="zh-CN" altLang="en-US" sz="3200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BFA02791-B1F1-D125-4493-3793C1D65A75}"/>
              </a:ext>
            </a:extLst>
          </p:cNvPr>
          <p:cNvSpPr/>
          <p:nvPr/>
        </p:nvSpPr>
        <p:spPr>
          <a:xfrm>
            <a:off x="7487392" y="1681659"/>
            <a:ext cx="825335" cy="402291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695FB23-20EA-0E6C-C8B0-88E91E648DC9}"/>
              </a:ext>
            </a:extLst>
          </p:cNvPr>
          <p:cNvSpPr txBox="1"/>
          <p:nvPr/>
        </p:nvSpPr>
        <p:spPr>
          <a:xfrm>
            <a:off x="4003040" y="3740537"/>
            <a:ext cx="6525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人工智能</a:t>
            </a:r>
            <a:r>
              <a:rPr lang="en-US" altLang="zh-CN" sz="3200" dirty="0">
                <a:latin typeface="+mn-ea"/>
              </a:rPr>
              <a:t>+</a:t>
            </a:r>
            <a:r>
              <a:rPr lang="zh-CN" altLang="en-US" sz="3200" dirty="0">
                <a:latin typeface="+mn-ea"/>
              </a:rPr>
              <a:t>传统医疗</a:t>
            </a:r>
          </a:p>
        </p:txBody>
      </p:sp>
      <p:sp>
        <p:nvSpPr>
          <p:cNvPr id="44" name="箭头: 下 43">
            <a:extLst>
              <a:ext uri="{FF2B5EF4-FFF2-40B4-BE49-F238E27FC236}">
                <a16:creationId xmlns:a16="http://schemas.microsoft.com/office/drawing/2014/main" id="{5A425888-191E-C89D-9C28-DF1110650C66}"/>
              </a:ext>
            </a:extLst>
          </p:cNvPr>
          <p:cNvSpPr/>
          <p:nvPr/>
        </p:nvSpPr>
        <p:spPr>
          <a:xfrm>
            <a:off x="5676946" y="4325312"/>
            <a:ext cx="419053" cy="834517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62488E2-F72D-94EF-A53E-18684F0E2E82}"/>
              </a:ext>
            </a:extLst>
          </p:cNvPr>
          <p:cNvSpPr txBox="1"/>
          <p:nvPr/>
        </p:nvSpPr>
        <p:spPr>
          <a:xfrm>
            <a:off x="4726379" y="5159829"/>
            <a:ext cx="2297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智慧医疗</a:t>
            </a:r>
          </a:p>
        </p:txBody>
      </p:sp>
    </p:spTree>
    <p:extLst>
      <p:ext uri="{BB962C8B-B14F-4D97-AF65-F5344CB8AC3E}">
        <p14:creationId xmlns:p14="http://schemas.microsoft.com/office/powerpoint/2010/main" val="237653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1">
            <a:extLst>
              <a:ext uri="{FF2B5EF4-FFF2-40B4-BE49-F238E27FC236}">
                <a16:creationId xmlns:a16="http://schemas.microsoft.com/office/drawing/2014/main" id="{CE5DC96B-942E-4699-A26A-E7D34C76E7F2}"/>
              </a:ext>
            </a:extLst>
          </p:cNvPr>
          <p:cNvSpPr/>
          <p:nvPr/>
        </p:nvSpPr>
        <p:spPr>
          <a:xfrm>
            <a:off x="9191058" y="2832643"/>
            <a:ext cx="2325868" cy="3177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论文背景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2923FD-9C97-4525-905F-22199088FF55}"/>
              </a:ext>
            </a:extLst>
          </p:cNvPr>
          <p:cNvSpPr/>
          <p:nvPr/>
        </p:nvSpPr>
        <p:spPr>
          <a:xfrm>
            <a:off x="660400" y="2832643"/>
            <a:ext cx="2325868" cy="3177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9D6840-0472-476A-9642-D509F29882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41DE5-2C00-EB06-A76D-009E9570273B}"/>
              </a:ext>
            </a:extLst>
          </p:cNvPr>
          <p:cNvSpPr txBox="1"/>
          <p:nvPr/>
        </p:nvSpPr>
        <p:spPr>
          <a:xfrm>
            <a:off x="760021" y="4439141"/>
            <a:ext cx="10307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年中国</a:t>
            </a:r>
            <a:r>
              <a:rPr lang="en-US" altLang="zh-CN" sz="2800" dirty="0"/>
              <a:t>AI</a:t>
            </a:r>
            <a:r>
              <a:rPr lang="zh-CN" altLang="en-US" sz="2800" dirty="0"/>
              <a:t>医疗核心软件市场规模为</a:t>
            </a:r>
            <a:r>
              <a:rPr lang="en-US" altLang="zh-CN" sz="2800" dirty="0"/>
              <a:t>29</a:t>
            </a:r>
            <a:r>
              <a:rPr lang="zh-CN" altLang="en-US" sz="2800" dirty="0"/>
              <a:t>亿元，加上带有重资产性质的</a:t>
            </a:r>
            <a:r>
              <a:rPr lang="en-US" altLang="zh-CN" sz="2800" dirty="0"/>
              <a:t>AI</a:t>
            </a:r>
            <a:r>
              <a:rPr lang="zh-CN" altLang="en-US" sz="2800" dirty="0"/>
              <a:t>医疗机器人，总体规模为</a:t>
            </a:r>
            <a:r>
              <a:rPr lang="en-US" altLang="zh-CN" sz="2800" dirty="0"/>
              <a:t>59</a:t>
            </a:r>
            <a:r>
              <a:rPr lang="zh-CN" altLang="en-US" sz="2800" dirty="0"/>
              <a:t>亿元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到</a:t>
            </a:r>
            <a:r>
              <a:rPr lang="en-US" altLang="zh-CN" sz="2800" dirty="0"/>
              <a:t>2025</a:t>
            </a:r>
            <a:r>
              <a:rPr lang="zh-CN" altLang="en-US" sz="2800" dirty="0"/>
              <a:t>年，</a:t>
            </a:r>
            <a:r>
              <a:rPr lang="en-US" altLang="zh-CN" sz="2800" dirty="0"/>
              <a:t>AI</a:t>
            </a:r>
            <a:r>
              <a:rPr lang="zh-CN" altLang="en-US" sz="2800" dirty="0"/>
              <a:t>医疗核心软件市场规模将达到</a:t>
            </a:r>
            <a:r>
              <a:rPr lang="en-US" altLang="zh-CN" sz="2800" dirty="0"/>
              <a:t>179</a:t>
            </a:r>
            <a:r>
              <a:rPr lang="zh-CN" altLang="en-US" sz="2800" dirty="0"/>
              <a:t>亿元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BAA151-3C95-0F28-D090-E414A8511B80}"/>
              </a:ext>
            </a:extLst>
          </p:cNvPr>
          <p:cNvSpPr txBox="1"/>
          <p:nvPr/>
        </p:nvSpPr>
        <p:spPr>
          <a:xfrm>
            <a:off x="2565069" y="1349587"/>
            <a:ext cx="6697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+mn-ea"/>
              </a:rPr>
              <a:t>期刊、教科书、临床实践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1818FE-DE2D-313F-8A57-776530D1833F}"/>
              </a:ext>
            </a:extLst>
          </p:cNvPr>
          <p:cNvSpPr txBox="1"/>
          <p:nvPr/>
        </p:nvSpPr>
        <p:spPr>
          <a:xfrm>
            <a:off x="4595750" y="2540255"/>
            <a:ext cx="26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智能医疗系统</a:t>
            </a: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5E803DF-747D-5A29-4BF9-8449B689A7BD}"/>
              </a:ext>
            </a:extLst>
          </p:cNvPr>
          <p:cNvSpPr/>
          <p:nvPr/>
        </p:nvSpPr>
        <p:spPr>
          <a:xfrm>
            <a:off x="5676947" y="1934362"/>
            <a:ext cx="419053" cy="60004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24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论文背景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9D6840-0472-476A-9642-D509F29882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28B76C-54B1-4DA8-DF6B-B894455DAEA6}"/>
              </a:ext>
            </a:extLst>
          </p:cNvPr>
          <p:cNvSpPr txBox="1"/>
          <p:nvPr/>
        </p:nvSpPr>
        <p:spPr>
          <a:xfrm>
            <a:off x="660400" y="1075292"/>
            <a:ext cx="45231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65</a:t>
            </a:r>
            <a:r>
              <a:rPr lang="zh-CN" altLang="en-US" dirty="0"/>
              <a:t>岁以上老年人口占全球老年人口的一半。占世界人口的</a:t>
            </a:r>
            <a:r>
              <a:rPr lang="en-US" altLang="zh-CN" dirty="0"/>
              <a:t>8.5%</a:t>
            </a:r>
            <a:r>
              <a:rPr lang="zh-CN" altLang="en-US" dirty="0"/>
              <a:t>，即约</a:t>
            </a:r>
            <a:r>
              <a:rPr lang="en-US" altLang="zh-CN" dirty="0"/>
              <a:t>6.17</a:t>
            </a:r>
            <a:r>
              <a:rPr lang="zh-CN" altLang="en-US" dirty="0"/>
              <a:t>亿。到 </a:t>
            </a:r>
            <a:r>
              <a:rPr lang="en-US" altLang="zh-CN" dirty="0"/>
              <a:t>2050 </a:t>
            </a:r>
            <a:r>
              <a:rPr lang="zh-CN" altLang="en-US" dirty="0"/>
              <a:t>年，这一数字预计将达到</a:t>
            </a:r>
            <a:r>
              <a:rPr lang="en-US" altLang="zh-CN" dirty="0"/>
              <a:t>17%</a:t>
            </a:r>
            <a:r>
              <a:rPr lang="zh-CN" altLang="en-US" dirty="0"/>
              <a:t>，即约</a:t>
            </a:r>
            <a:r>
              <a:rPr lang="en-US" altLang="zh-CN" dirty="0"/>
              <a:t>16</a:t>
            </a:r>
            <a:r>
              <a:rPr lang="zh-CN" altLang="en-US" dirty="0"/>
              <a:t>亿人。此外，到</a:t>
            </a:r>
            <a:r>
              <a:rPr lang="en-US" altLang="zh-CN" dirty="0"/>
              <a:t>2050</a:t>
            </a:r>
            <a:r>
              <a:rPr lang="zh-CN" altLang="en-US" dirty="0"/>
              <a:t>年，全球预期寿命预计将增加近</a:t>
            </a:r>
            <a:r>
              <a:rPr lang="en-US" altLang="zh-CN" dirty="0"/>
              <a:t>8</a:t>
            </a:r>
            <a:r>
              <a:rPr lang="zh-CN" altLang="en-US" dirty="0"/>
              <a:t>岁，从</a:t>
            </a:r>
            <a:r>
              <a:rPr lang="en-US" altLang="zh-CN" dirty="0"/>
              <a:t>2015</a:t>
            </a:r>
            <a:r>
              <a:rPr lang="zh-CN" altLang="en-US" dirty="0"/>
              <a:t>年的</a:t>
            </a:r>
            <a:r>
              <a:rPr lang="en-US" altLang="zh-CN" dirty="0"/>
              <a:t>68.6</a:t>
            </a:r>
            <a:r>
              <a:rPr lang="zh-CN" altLang="en-US" dirty="0"/>
              <a:t>岁增加到</a:t>
            </a:r>
            <a:r>
              <a:rPr lang="en-US" altLang="zh-CN" dirty="0"/>
              <a:t>76.2 </a:t>
            </a:r>
            <a:r>
              <a:rPr lang="zh-CN" altLang="en-US" dirty="0"/>
              <a:t>岁。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13CF94-7660-6D83-9BEB-A9BE5E060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7" y="3429000"/>
            <a:ext cx="4127555" cy="2746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C90F10-F91C-8DAA-07D4-AB31157D7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53" y="880463"/>
            <a:ext cx="5390605" cy="33443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B445AA-A0C4-0756-8982-04A2EEBCF26E}"/>
              </a:ext>
            </a:extLst>
          </p:cNvPr>
          <p:cNvSpPr txBox="1"/>
          <p:nvPr/>
        </p:nvSpPr>
        <p:spPr>
          <a:xfrm>
            <a:off x="5183580" y="4913838"/>
            <a:ext cx="60950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与西医不同，中医不依赖血液检查数据或仪器测试。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中医的诊断和治疗是基于辨证论治的原则。中医辨证是对观、闻、问、脉四大诊断程序所获得的临床信息进行综合分析， 指导中医方剂的治疗。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42AE3C-CD2A-F3E8-7F12-4B7BE098CB01}"/>
              </a:ext>
            </a:extLst>
          </p:cNvPr>
          <p:cNvSpPr txBox="1"/>
          <p:nvPr/>
        </p:nvSpPr>
        <p:spPr>
          <a:xfrm>
            <a:off x="5225144" y="4339801"/>
            <a:ext cx="67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中医药特别适合老年人的保健和自我健康管理。</a:t>
            </a:r>
          </a:p>
        </p:txBody>
      </p:sp>
    </p:spTree>
    <p:extLst>
      <p:ext uri="{BB962C8B-B14F-4D97-AF65-F5344CB8AC3E}">
        <p14:creationId xmlns:p14="http://schemas.microsoft.com/office/powerpoint/2010/main" val="31660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AIoMT</a:t>
            </a:r>
            <a:r>
              <a:rPr lang="zh-CN" altLang="en-US" dirty="0"/>
              <a:t>的基础结构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Infrastructure for </a:t>
            </a:r>
            <a:r>
              <a:rPr lang="en-US" altLang="zh-CN" dirty="0" err="1"/>
              <a:t>AIoMT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r>
              <a:rPr lang="en-US" altLang="zh-CN" dirty="0" err="1"/>
              <a:t>AIoMT</a:t>
            </a:r>
            <a:r>
              <a:rPr lang="zh-CN" altLang="en-US" dirty="0"/>
              <a:t>的基础结构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71AEEF-E762-2900-F1DE-E2E8B995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32" y="1230501"/>
            <a:ext cx="7246171" cy="439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r>
              <a:rPr lang="en-US" altLang="zh-CN" dirty="0" err="1"/>
              <a:t>AIoMT</a:t>
            </a:r>
            <a:r>
              <a:rPr lang="zh-CN" altLang="en-US" dirty="0"/>
              <a:t>的基础结构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A75208-1300-7E6C-69AD-03D1A40273F2}"/>
              </a:ext>
            </a:extLst>
          </p:cNvPr>
          <p:cNvSpPr txBox="1"/>
          <p:nvPr/>
        </p:nvSpPr>
        <p:spPr>
          <a:xfrm>
            <a:off x="903845" y="1235034"/>
            <a:ext cx="106805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感知部分：生理信号、患者信息、物联网数据、可穿戴设备数据。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数据部分：电子医疗数据、个人健康数据、电子病历。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技术组件：人工智能、大数据分析、</a:t>
            </a:r>
            <a:r>
              <a:rPr lang="en-US" altLang="zh-CN" sz="2800" dirty="0">
                <a:latin typeface="+mn-ea"/>
              </a:rPr>
              <a:t>AI</a:t>
            </a:r>
            <a:r>
              <a:rPr lang="zh-CN" altLang="en-US" sz="2800" dirty="0">
                <a:latin typeface="+mn-ea"/>
              </a:rPr>
              <a:t>图像识别</a:t>
            </a:r>
          </a:p>
          <a:p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应用组件：疾病预测、图像分析与判断、药物研发和医疗决策</a:t>
            </a:r>
          </a:p>
        </p:txBody>
      </p:sp>
    </p:spTree>
    <p:extLst>
      <p:ext uri="{BB962C8B-B14F-4D97-AF65-F5344CB8AC3E}">
        <p14:creationId xmlns:p14="http://schemas.microsoft.com/office/powerpoint/2010/main" val="35575240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东南大学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1609</Words>
  <Application>Microsoft Office PowerPoint</Application>
  <PresentationFormat>宽屏</PresentationFormat>
  <Paragraphs>150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微软雅黑</vt:lpstr>
      <vt:lpstr>微软雅黑</vt:lpstr>
      <vt:lpstr>Arial</vt:lpstr>
      <vt:lpstr>Calibri</vt:lpstr>
      <vt:lpstr>Segoe UI</vt:lpstr>
      <vt:lpstr>Segoe UI Light</vt:lpstr>
      <vt:lpstr>Office 主题​​</vt:lpstr>
      <vt:lpstr>2_OfficePLUS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博彦 张</cp:lastModifiedBy>
  <cp:revision>52</cp:revision>
  <dcterms:created xsi:type="dcterms:W3CDTF">2019-03-11T14:11:26Z</dcterms:created>
  <dcterms:modified xsi:type="dcterms:W3CDTF">2024-05-12T12:16:50Z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